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59" r:id="rId3"/>
    <p:sldId id="268" r:id="rId4"/>
    <p:sldId id="272" r:id="rId5"/>
    <p:sldId id="273" r:id="rId6"/>
    <p:sldId id="274" r:id="rId7"/>
    <p:sldId id="271" r:id="rId8"/>
    <p:sldId id="27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5DBF2"/>
    <a:srgbClr val="F8E8F6"/>
    <a:srgbClr val="FFE7E7"/>
    <a:srgbClr val="FFF1F1"/>
    <a:srgbClr val="FFF4F4"/>
    <a:srgbClr val="EEFAFE"/>
    <a:srgbClr val="E7F7FD"/>
    <a:srgbClr val="CCEE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26" y="38"/>
      </p:cViewPr>
      <p:guideLst>
        <p:guide orient="horz" pos="2160"/>
        <p:guide pos="3840"/>
        <p:guide pos="166"/>
        <p:guide pos="7514"/>
        <p:guide orient="horz" pos="119"/>
        <p:guide orient="horz" pos="4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2E0CF2C-D61B-E8F1-D3CA-F405933CF10C}"/>
              </a:ext>
            </a:extLst>
          </p:cNvPr>
          <p:cNvGrpSpPr/>
          <p:nvPr/>
        </p:nvGrpSpPr>
        <p:grpSpPr>
          <a:xfrm>
            <a:off x="532314" y="1139375"/>
            <a:ext cx="3172500" cy="5076000"/>
            <a:chOff x="532314" y="1023625"/>
            <a:chExt cx="3172500" cy="5076000"/>
          </a:xfrm>
        </p:grpSpPr>
        <p:pic>
          <p:nvPicPr>
            <p:cNvPr id="15" name="그림 14" descr="하늘, 아니메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021C50-96C0-3BF3-E7E9-E6539F31C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14" y="1023625"/>
              <a:ext cx="3172500" cy="5076000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8440DA6-D57D-FDAB-AEC5-943564ABC1EE}"/>
                </a:ext>
              </a:extLst>
            </p:cNvPr>
            <p:cNvGrpSpPr/>
            <p:nvPr/>
          </p:nvGrpSpPr>
          <p:grpSpPr>
            <a:xfrm>
              <a:off x="678564" y="5298012"/>
              <a:ext cx="2880000" cy="671600"/>
              <a:chOff x="387282" y="5706341"/>
              <a:chExt cx="2880000" cy="6716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E41E66E-3C69-86B2-2940-B223C3664B62}"/>
                  </a:ext>
                </a:extLst>
              </p:cNvPr>
              <p:cNvSpPr/>
              <p:nvPr/>
            </p:nvSpPr>
            <p:spPr>
              <a:xfrm>
                <a:off x="387282" y="5706341"/>
                <a:ext cx="2880000" cy="6716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05B5A-247C-D4A7-C6B0-9C1EFBD3ECBF}"/>
                  </a:ext>
                </a:extLst>
              </p:cNvPr>
              <p:cNvSpPr txBox="1"/>
              <p:nvPr/>
            </p:nvSpPr>
            <p:spPr>
              <a:xfrm>
                <a:off x="632243" y="5765142"/>
                <a:ext cx="23900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천지방이 멸망한 후 세상을 유랑하던 도사</a:t>
                </a:r>
                <a:r>
                  <a:rPr lang="en-US" altLang="ko-KR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endParaRPr lang="en-US" altLang="ko-KR" sz="900" dirty="0">
                  <a:solidFill>
                    <a:srgbClr val="FBF2FA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lang="ko-KR" altLang="en-US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그녀가 피워내는 연무는 아군을 따스하게 품어주지만</a:t>
                </a:r>
                <a:r>
                  <a:rPr lang="en-US" altLang="ko-KR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br>
                  <a:rPr lang="en-US" altLang="ko-KR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ko-KR" altLang="en-US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적에게는 서늘하게 스며든다</a:t>
                </a:r>
                <a:r>
                  <a:rPr lang="en-US" altLang="ko-KR" sz="900" dirty="0">
                    <a:solidFill>
                      <a:srgbClr val="FBF2FA"/>
                    </a:solidFill>
                    <a:effectLst/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9F522D9-AC5E-63BF-1C16-7888D77575AE}"/>
                </a:ext>
              </a:extLst>
            </p:cNvPr>
            <p:cNvGrpSpPr/>
            <p:nvPr/>
          </p:nvGrpSpPr>
          <p:grpSpPr>
            <a:xfrm>
              <a:off x="1105898" y="1151451"/>
              <a:ext cx="2457372" cy="537519"/>
              <a:chOff x="1292498" y="940714"/>
              <a:chExt cx="2457372" cy="53751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E59784D-65D6-AB40-7CBB-9E451A61FA22}"/>
                  </a:ext>
                </a:extLst>
              </p:cNvPr>
              <p:cNvSpPr txBox="1"/>
              <p:nvPr/>
            </p:nvSpPr>
            <p:spPr>
              <a:xfrm>
                <a:off x="1292498" y="940714"/>
                <a:ext cx="2457372" cy="537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n w="38100">
                      <a:solidFill>
                        <a:schemeClr val="bg1"/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신비롭게 피어나는 연무</a:t>
                </a:r>
                <a:r>
                  <a:rPr lang="en-US" altLang="ko-KR" sz="1200" dirty="0">
                    <a:ln w="38100">
                      <a:solidFill>
                        <a:schemeClr val="bg1"/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1600" dirty="0">
                    <a:ln w="50800">
                      <a:solidFill>
                        <a:schemeClr val="bg1"/>
                      </a:solidFill>
                    </a:ln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 </a:t>
                </a:r>
                <a:r>
                  <a:rPr lang="ko-KR" altLang="en-US" sz="2800" dirty="0">
                    <a:ln w="50800">
                      <a:solidFill>
                        <a:schemeClr val="bg1"/>
                      </a:solidFill>
                    </a:ln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AAA90D-BF28-A7DD-B40E-58F751BD16E6}"/>
                  </a:ext>
                </a:extLst>
              </p:cNvPr>
              <p:cNvSpPr txBox="1"/>
              <p:nvPr/>
            </p:nvSpPr>
            <p:spPr>
              <a:xfrm>
                <a:off x="1292498" y="940714"/>
                <a:ext cx="2457372" cy="537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신비롭게 피어나는 연무</a:t>
                </a:r>
                <a:r>
                  <a:rPr lang="en-US" altLang="ko-KR" sz="12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1600" dirty="0">
                    <a:ln w="50800">
                      <a:noFill/>
                    </a:ln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 </a:t>
                </a:r>
                <a:r>
                  <a:rPr lang="ko-KR" altLang="en-US" sz="2800" dirty="0">
                    <a:ln w="50800">
                      <a:noFill/>
                    </a:ln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</p:grp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3D5B-33B0-ADD7-AC10-FF8B303F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F6446D2-E9AA-6E84-B507-E038D999A41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5A282E-1F81-07EA-F04A-D8A30806B2E2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A3F382-838D-65C8-CF6A-5002E9055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09DF002-6D87-B322-6B24-40C96F794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70398B-EDF3-538C-BC37-D375F65DB35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48DD57-8739-979B-5720-BE614F2A4CC1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8D68F8-9517-8B57-533A-2C7A51939C7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3DD1697-8C13-117D-38D2-1E063ACD0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CE515-7E96-8496-8257-3EE228DC242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D62D81-8231-4789-490C-F02605445748}"/>
              </a:ext>
            </a:extLst>
          </p:cNvPr>
          <p:cNvSpPr txBox="1"/>
          <p:nvPr/>
        </p:nvSpPr>
        <p:spPr>
          <a:xfrm>
            <a:off x="263772" y="1150446"/>
            <a:ext cx="874306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C045C-8E9E-524D-FF85-4263A6830CC9}"/>
              </a:ext>
            </a:extLst>
          </p:cNvPr>
          <p:cNvSpPr txBox="1"/>
          <p:nvPr/>
        </p:nvSpPr>
        <p:spPr>
          <a:xfrm>
            <a:off x="359515" y="666739"/>
            <a:ext cx="416941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수집형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RPG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D3018B-F962-144F-6781-86AD18E5532E}"/>
              </a:ext>
            </a:extLst>
          </p:cNvPr>
          <p:cNvCxnSpPr>
            <a:cxnSpLocks/>
          </p:cNvCxnSpPr>
          <p:nvPr/>
        </p:nvCxnSpPr>
        <p:spPr>
          <a:xfrm>
            <a:off x="263525" y="1377037"/>
            <a:ext cx="874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56A127-3A4C-AEA5-F414-B6B76A8400B4}"/>
              </a:ext>
            </a:extLst>
          </p:cNvPr>
          <p:cNvSpPr txBox="1"/>
          <p:nvPr/>
        </p:nvSpPr>
        <p:spPr>
          <a:xfrm>
            <a:off x="410473" y="2480329"/>
            <a:ext cx="4523674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적을 타격하면서 발생한 연무로 파티의 안정성을 높여주는 효과를 부여하는 서포터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E3E696-3735-89C6-CC8C-DEBA90F7DC9C}"/>
              </a:ext>
            </a:extLst>
          </p:cNvPr>
          <p:cNvGrpSpPr/>
          <p:nvPr/>
        </p:nvGrpSpPr>
        <p:grpSpPr>
          <a:xfrm>
            <a:off x="263525" y="4074136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0C5E0B-BB09-121E-772C-1941FD2BE545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300479E-E3C8-A1E5-7E9B-DD3F3B25EB5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D27759-85C5-672C-4B1B-3F2D9AA4F0EE}"/>
              </a:ext>
            </a:extLst>
          </p:cNvPr>
          <p:cNvSpPr txBox="1"/>
          <p:nvPr/>
        </p:nvSpPr>
        <p:spPr>
          <a:xfrm>
            <a:off x="410473" y="4527318"/>
            <a:ext cx="3638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획득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04C9BC-0A8B-5933-53A9-8C395F03D7A6}"/>
              </a:ext>
            </a:extLst>
          </p:cNvPr>
          <p:cNvSpPr txBox="1"/>
          <p:nvPr/>
        </p:nvSpPr>
        <p:spPr>
          <a:xfrm>
            <a:off x="2262279" y="4527318"/>
            <a:ext cx="36388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타격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DD5DBB-7251-CB0E-235F-6E8E25476EDB}"/>
              </a:ext>
            </a:extLst>
          </p:cNvPr>
          <p:cNvSpPr txBox="1"/>
          <p:nvPr/>
        </p:nvSpPr>
        <p:spPr>
          <a:xfrm>
            <a:off x="6096000" y="4450374"/>
            <a:ext cx="120225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타격의 성공 여부에 따라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연무의 효과 변화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886363-E885-DD88-D2CA-F26584AD678D}"/>
              </a:ext>
            </a:extLst>
          </p:cNvPr>
          <p:cNvSpPr txBox="1"/>
          <p:nvPr/>
        </p:nvSpPr>
        <p:spPr>
          <a:xfrm>
            <a:off x="8749814" y="4527318"/>
            <a:ext cx="94897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스킬의 효과를 부여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4A93CE-0949-97A6-6655-F483AD9AFBCF}"/>
              </a:ext>
            </a:extLst>
          </p:cNvPr>
          <p:cNvSpPr txBox="1"/>
          <p:nvPr/>
        </p:nvSpPr>
        <p:spPr>
          <a:xfrm>
            <a:off x="410473" y="3097934"/>
            <a:ext cx="1103507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 근접하여 곰방대를 직접 타격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곰방대에 열기가 형성되어 연무가 발생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연무를 활용하여 아군에게 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 증가 등의 수비적인 버프를 부여하고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적에게는 명중률 감소 등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수비적인 버프로 파티의 안정성을 높여주는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584F9D-D29B-6BAA-0285-050CAC8B2264}"/>
              </a:ext>
            </a:extLst>
          </p:cNvPr>
          <p:cNvSpPr txBox="1"/>
          <p:nvPr/>
        </p:nvSpPr>
        <p:spPr>
          <a:xfrm>
            <a:off x="410473" y="3587003"/>
            <a:ext cx="1103507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 근접하여 곰방대를 직접 타격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곰방대에 열기가 형성되어 연무가 발생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연무를 활용하여 아군에게 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 증가 등의 수비적인 버프를 부여하고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적에게는 명중률 감소 등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수비적인 버프로 파티의 안정성을 높여주는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24801-D96F-1467-D9D5-9E7C9EEF2B6A}"/>
              </a:ext>
            </a:extLst>
          </p:cNvPr>
          <p:cNvSpPr txBox="1"/>
          <p:nvPr/>
        </p:nvSpPr>
        <p:spPr>
          <a:xfrm>
            <a:off x="3487894" y="4527318"/>
            <a:ext cx="103714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마다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생성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BFB6D4-34FA-04CE-D15D-C4B4BBDDDFA1}"/>
              </a:ext>
            </a:extLst>
          </p:cNvPr>
          <p:cNvSpPr txBox="1"/>
          <p:nvPr/>
        </p:nvSpPr>
        <p:spPr>
          <a:xfrm>
            <a:off x="410473" y="2734125"/>
            <a:ext cx="10052432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적을 타격하는 데 성공하면 패시브 스킬의 버프가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 증가합니다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버프 당 보호막의 수치가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5%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마다 버프가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스택씩 사라지지만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적을 타격하면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스택씩 회복합니다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45DD6A-B6DB-81FF-11D5-D8C624001018}"/>
              </a:ext>
            </a:extLst>
          </p:cNvPr>
          <p:cNvSpPr txBox="1"/>
          <p:nvPr/>
        </p:nvSpPr>
        <p:spPr>
          <a:xfrm>
            <a:off x="410473" y="1457674"/>
            <a:ext cx="118942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EF9FA5-90CB-1006-9CA0-0D1A87BD59B5}"/>
              </a:ext>
            </a:extLst>
          </p:cNvPr>
          <p:cNvSpPr txBox="1"/>
          <p:nvPr/>
        </p:nvSpPr>
        <p:spPr>
          <a:xfrm>
            <a:off x="2262279" y="1458955"/>
            <a:ext cx="53860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전열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E938A2-BF44-2A0D-F436-9C6449136FF4}"/>
              </a:ext>
            </a:extLst>
          </p:cNvPr>
          <p:cNvSpPr txBox="1"/>
          <p:nvPr/>
        </p:nvSpPr>
        <p:spPr>
          <a:xfrm>
            <a:off x="3377608" y="1453165"/>
            <a:ext cx="1155766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공격 범위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근거리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2F90C0-1524-1BF0-E5E8-CDF17FD6C849}"/>
              </a:ext>
            </a:extLst>
          </p:cNvPr>
          <p:cNvSpPr txBox="1"/>
          <p:nvPr/>
        </p:nvSpPr>
        <p:spPr>
          <a:xfrm>
            <a:off x="410473" y="1876441"/>
            <a:ext cx="1213474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매커니즘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적을 타격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</a:p>
        </p:txBody>
      </p:sp>
    </p:spTree>
    <p:extLst>
      <p:ext uri="{BB962C8B-B14F-4D97-AF65-F5344CB8AC3E}">
        <p14:creationId xmlns:p14="http://schemas.microsoft.com/office/powerpoint/2010/main" val="12960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566D6A-C069-7774-93F0-50413067D073}"/>
              </a:ext>
            </a:extLst>
          </p:cNvPr>
          <p:cNvSpPr txBox="1"/>
          <p:nvPr/>
        </p:nvSpPr>
        <p:spPr>
          <a:xfrm>
            <a:off x="263772" y="734809"/>
            <a:ext cx="622635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장단점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735ABC-FA77-4EED-B98D-DDF9EFA95FC7}"/>
              </a:ext>
            </a:extLst>
          </p:cNvPr>
          <p:cNvCxnSpPr>
            <a:cxnSpLocks/>
          </p:cNvCxnSpPr>
          <p:nvPr/>
        </p:nvCxnSpPr>
        <p:spPr>
          <a:xfrm>
            <a:off x="263525" y="961400"/>
            <a:ext cx="62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4FFB24-1CB8-2EC9-5C4A-D6AF3F0F12D7}"/>
              </a:ext>
            </a:extLst>
          </p:cNvPr>
          <p:cNvSpPr txBox="1"/>
          <p:nvPr/>
        </p:nvSpPr>
        <p:spPr>
          <a:xfrm>
            <a:off x="263772" y="4049509"/>
            <a:ext cx="763699" cy="226591"/>
          </a:xfrm>
          <a:prstGeom prst="rect">
            <a:avLst/>
          </a:prstGeom>
          <a:noFill/>
        </p:spPr>
        <p:txBody>
          <a:bodyPr wrap="none" lIns="144000" tIns="36000" rIns="144000" bIns="36000" rtlCol="0" anchor="ctr">
            <a:spAutoFit/>
          </a:bodyPr>
          <a:lstStyle/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전략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ECED48-8706-ADFF-E81F-0287EBC975D0}"/>
              </a:ext>
            </a:extLst>
          </p:cNvPr>
          <p:cNvCxnSpPr>
            <a:cxnSpLocks/>
          </p:cNvCxnSpPr>
          <p:nvPr/>
        </p:nvCxnSpPr>
        <p:spPr>
          <a:xfrm>
            <a:off x="263525" y="4276100"/>
            <a:ext cx="763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0D78B-DF24-4946-9E7F-8277898E0244}"/>
              </a:ext>
            </a:extLst>
          </p:cNvPr>
          <p:cNvSpPr txBox="1"/>
          <p:nvPr/>
        </p:nvSpPr>
        <p:spPr>
          <a:xfrm>
            <a:off x="428894" y="4425747"/>
            <a:ext cx="317394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능력은 높지만 방어 능력이 낮은 캐릭터와 함께 사용한다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ACAC2-4AAC-5D70-175B-45A50ABD649F}"/>
              </a:ext>
            </a:extLst>
          </p:cNvPr>
          <p:cNvSpPr txBox="1"/>
          <p:nvPr/>
        </p:nvSpPr>
        <p:spPr>
          <a:xfrm>
            <a:off x="428894" y="1144213"/>
            <a:ext cx="5886227" cy="107721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발동하면 적을 타격할 때 마다 보호막이 추가되기 때문에 지속적인 대미지에 큰 효과를 발휘한다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전체에게 보호막과 방어 증가 버프를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적에게는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명중를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감소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부여하기 때문에 파티의 안정성이 높다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 없는 적을 타격할 때 마다 아군에게 보호막 생성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80B622-EB34-BFFE-6B6E-AADA181E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10914"/>
              </p:ext>
            </p:extLst>
          </p:nvPr>
        </p:nvGraphicFramePr>
        <p:xfrm>
          <a:off x="7609633" y="4049509"/>
          <a:ext cx="3516141" cy="11472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53599B-6601-1982-D4CB-4951FA010307}"/>
              </a:ext>
            </a:extLst>
          </p:cNvPr>
          <p:cNvSpPr txBox="1"/>
          <p:nvPr/>
        </p:nvSpPr>
        <p:spPr>
          <a:xfrm>
            <a:off x="6469992" y="884456"/>
            <a:ext cx="5608908" cy="15388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단점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공격이 빗나가는 상황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회피율이 높은 적을 상대할 때 등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에서는 캐릭터의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근접형 서포터로 서브 탱커의 역할을 수행할 수도 있지만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보호막을 기반으로 방어 능력이 산정되기 때문에 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보호막이나 방어를 무시하는 효과를 지닌 적에게는 성능이 급감한다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자체적인 공격 능력이 낮고 수비적인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서포팅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능력을 가지고 있어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캐리 같은 성능을 기대하지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 한방 대미지에는 큰 효과를 발휘하지 못한다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89572-9C33-9F88-AF2B-D864D3C76B56}"/>
              </a:ext>
            </a:extLst>
          </p:cNvPr>
          <p:cNvSpPr txBox="1"/>
          <p:nvPr/>
        </p:nvSpPr>
        <p:spPr>
          <a:xfrm>
            <a:off x="428894" y="5114739"/>
            <a:ext cx="364843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도발 능력이 없는 탱커와 함께 사용하더라도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 전체를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케어할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0F62B-44B7-4A75-205D-5CE8E51C9650}"/>
              </a:ext>
            </a:extLst>
          </p:cNvPr>
          <p:cNvSpPr txBox="1"/>
          <p:nvPr/>
        </p:nvSpPr>
        <p:spPr>
          <a:xfrm>
            <a:off x="428894" y="5459186"/>
            <a:ext cx="440986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 획득을 도와주는 효과를 가진 캐릭터와 함께 사용하면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보호막 유지를 할 수 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3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628</Words>
  <Application>Microsoft Office PowerPoint</Application>
  <PresentationFormat>와이드스크린</PresentationFormat>
  <Paragraphs>108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23</cp:revision>
  <dcterms:created xsi:type="dcterms:W3CDTF">2025-08-30T09:28:31Z</dcterms:created>
  <dcterms:modified xsi:type="dcterms:W3CDTF">2025-09-09T12:53:57Z</dcterms:modified>
</cp:coreProperties>
</file>